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8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11/06/1434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spleen</a:t>
            </a: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14282" y="857232"/>
            <a:ext cx="871543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en-US" sz="2400" dirty="0" smtClean="0"/>
              <a:t>Weight  about 75 – 250 gm in adult.</a:t>
            </a:r>
          </a:p>
          <a:p>
            <a:pPr algn="l" rtl="0">
              <a:buFont typeface="Arial" charset="0"/>
              <a:buChar char="•"/>
            </a:pPr>
            <a:r>
              <a:rPr lang="en-US" sz="2400" dirty="0" smtClean="0"/>
              <a:t> it lies along  axis of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rib.</a:t>
            </a:r>
          </a:p>
          <a:p>
            <a:pPr algn="l" rtl="0">
              <a:buFont typeface="Arial" charset="0"/>
              <a:buChar char="•"/>
            </a:pPr>
            <a:r>
              <a:rPr lang="en-US" sz="2400" dirty="0" smtClean="0"/>
              <a:t> it consist of white and red pulp</a:t>
            </a:r>
          </a:p>
          <a:p>
            <a:pPr algn="l" rtl="0">
              <a:buFont typeface="Arial" charset="0"/>
              <a:buChar char="•"/>
            </a:pPr>
            <a:r>
              <a:rPr lang="en-US" sz="2400" dirty="0" smtClean="0"/>
              <a:t>  90% of blood passing through open circulation.</a:t>
            </a:r>
          </a:p>
          <a:p>
            <a:pPr algn="l" rtl="0">
              <a:buFont typeface="Arial" charset="0"/>
              <a:buChar char="•"/>
            </a:pPr>
            <a:r>
              <a:rPr lang="en-US" sz="2400" dirty="0" smtClean="0"/>
              <a:t> 10% of blood passing through direct </a:t>
            </a:r>
            <a:r>
              <a:rPr lang="en-US" sz="2400" dirty="0" err="1" smtClean="0"/>
              <a:t>arterio</a:t>
            </a:r>
            <a:r>
              <a:rPr lang="en-US" sz="2400" dirty="0" smtClean="0"/>
              <a:t> – venous circulation .</a:t>
            </a:r>
          </a:p>
          <a:p>
            <a:pPr algn="l" rtl="0">
              <a:buFont typeface="Arial" charset="0"/>
              <a:buChar char="•"/>
            </a:pPr>
            <a:r>
              <a:rPr lang="en-US" sz="2400" dirty="0" smtClean="0"/>
              <a:t>The overfull flow rate is about 300 ml </a:t>
            </a:r>
            <a:r>
              <a:rPr lang="ar-IQ" sz="2400" dirty="0" smtClean="0"/>
              <a:t>/</a:t>
            </a:r>
            <a:r>
              <a:rPr lang="en-US" sz="2400" dirty="0" smtClean="0"/>
              <a:t> min.</a:t>
            </a:r>
          </a:p>
          <a:p>
            <a:pPr algn="l" rtl="0">
              <a:buFont typeface="Arial" charset="0"/>
              <a:buChar char="•"/>
            </a:pPr>
            <a:endParaRPr lang="en-US" dirty="0" smtClean="0"/>
          </a:p>
          <a:p>
            <a:pPr algn="l" rtl="0"/>
            <a:r>
              <a:rPr lang="en-US" sz="3600" dirty="0" smtClean="0"/>
              <a:t>Function of the spleen :-</a:t>
            </a:r>
          </a:p>
          <a:p>
            <a:pPr algn="l" rtl="0"/>
            <a:r>
              <a:rPr lang="en-US" sz="2400" dirty="0" smtClean="0"/>
              <a:t>1- immune function :- production of </a:t>
            </a:r>
            <a:r>
              <a:rPr lang="en-US" sz="2400" dirty="0" err="1" smtClean="0"/>
              <a:t>Igm</a:t>
            </a:r>
            <a:r>
              <a:rPr lang="en-US" sz="2400" dirty="0" smtClean="0"/>
              <a:t> , </a:t>
            </a:r>
            <a:r>
              <a:rPr lang="en-US" sz="2400" dirty="0" err="1" smtClean="0"/>
              <a:t>opsonins</a:t>
            </a:r>
            <a:r>
              <a:rPr lang="en-US" sz="2400" dirty="0" smtClean="0"/>
              <a:t> , </a:t>
            </a:r>
            <a:r>
              <a:rPr lang="en-US" sz="2400" dirty="0" err="1" smtClean="0"/>
              <a:t>tuftsin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2- filter function :- remove effete </a:t>
            </a:r>
            <a:r>
              <a:rPr lang="en-US" sz="2400" dirty="0" err="1" smtClean="0"/>
              <a:t>platelete</a:t>
            </a:r>
            <a:r>
              <a:rPr lang="en-US" sz="2400" dirty="0" smtClean="0"/>
              <a:t> and RBC , iron      removed from  damage </a:t>
            </a:r>
            <a:r>
              <a:rPr lang="en-US" sz="2400" dirty="0" err="1" smtClean="0"/>
              <a:t>Hb</a:t>
            </a:r>
            <a:r>
              <a:rPr lang="en-US" sz="2400" dirty="0" smtClean="0"/>
              <a:t> and return to circulation .</a:t>
            </a:r>
          </a:p>
          <a:p>
            <a:pPr algn="l" rtl="0"/>
            <a:r>
              <a:rPr lang="en-US" sz="2400" dirty="0" smtClean="0"/>
              <a:t>3- pitting :- remove  inclusions bodies from cells and return the repaired cells to circulation.</a:t>
            </a:r>
          </a:p>
          <a:p>
            <a:pPr algn="l" rtl="0"/>
            <a:r>
              <a:rPr lang="en-US" sz="2400" dirty="0" smtClean="0"/>
              <a:t>4- reservoir function :- contain about 8% of red cell mass.</a:t>
            </a:r>
          </a:p>
          <a:p>
            <a:pPr algn="l" rtl="0"/>
            <a:r>
              <a:rPr lang="en-US" sz="2400" dirty="0" smtClean="0"/>
              <a:t>5- </a:t>
            </a:r>
            <a:r>
              <a:rPr lang="en-US" sz="2400" dirty="0" err="1" smtClean="0"/>
              <a:t>cytopoiesis</a:t>
            </a:r>
            <a:r>
              <a:rPr lang="en-US" sz="2400" dirty="0" smtClean="0"/>
              <a:t> :- in the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month of </a:t>
            </a:r>
            <a:r>
              <a:rPr lang="en-US" sz="2400" dirty="0" err="1" smtClean="0"/>
              <a:t>intrnuterine</a:t>
            </a:r>
            <a:r>
              <a:rPr lang="en-US" sz="2400" dirty="0" smtClean="0"/>
              <a:t> life.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* Investigation :-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/>
          <a:lstStyle/>
          <a:p>
            <a:pPr algn="l" rtl="0">
              <a:buFontTx/>
              <a:buChar char="-"/>
            </a:pPr>
            <a:r>
              <a:rPr lang="en-US" sz="2400" dirty="0" smtClean="0"/>
              <a:t>Plain radiology :- </a:t>
            </a:r>
            <a:r>
              <a:rPr lang="en-US" sz="2400" dirty="0" err="1" smtClean="0"/>
              <a:t>eg</a:t>
            </a:r>
            <a:r>
              <a:rPr lang="en-US" sz="2400" dirty="0" smtClean="0"/>
              <a:t> calcification 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Ultrasound 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CT scan , MRI 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 radio-</a:t>
            </a:r>
            <a:r>
              <a:rPr lang="en-US" sz="2400" dirty="0" err="1" smtClean="0"/>
              <a:t>isotop</a:t>
            </a:r>
            <a:r>
              <a:rPr lang="en-US" sz="2400" dirty="0" smtClean="0"/>
              <a:t> scanning :- Tc99 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* </a:t>
            </a:r>
            <a:r>
              <a:rPr lang="en-US" sz="3600" dirty="0" err="1" smtClean="0">
                <a:solidFill>
                  <a:schemeClr val="tx2"/>
                </a:solidFill>
              </a:rPr>
              <a:t>Splenic</a:t>
            </a:r>
            <a:r>
              <a:rPr lang="en-US" sz="3600" dirty="0" smtClean="0">
                <a:solidFill>
                  <a:schemeClr val="tx2"/>
                </a:solidFill>
              </a:rPr>
              <a:t>  rupture :- 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either by direct or blunt  trauma.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Trivial trauma can rupture diseased spleen like in IMN or malaria.</a:t>
            </a:r>
          </a:p>
          <a:p>
            <a:pPr algn="l" rtl="0">
              <a:buNone/>
            </a:pPr>
            <a:endParaRPr lang="en-US" sz="3600" dirty="0" smtClean="0"/>
          </a:p>
          <a:p>
            <a:pPr algn="l" rtl="0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2800" dirty="0" smtClean="0"/>
              <a:t>Cases can be divided into 3 groups </a:t>
            </a:r>
          </a:p>
          <a:p>
            <a:pPr algn="l" rtl="0">
              <a:buFont typeface="Arial" charset="0"/>
              <a:buChar char="•"/>
            </a:pPr>
            <a:r>
              <a:rPr lang="en-US" sz="2800" u="sng" dirty="0" smtClean="0"/>
              <a:t>Patient succumbs </a:t>
            </a:r>
            <a:r>
              <a:rPr lang="en-US" sz="2800" dirty="0" smtClean="0"/>
              <a:t>rapidly from massive bleeding.</a:t>
            </a:r>
          </a:p>
          <a:p>
            <a:pPr algn="l" rtl="0">
              <a:buFont typeface="Arial" charset="0"/>
              <a:buChar char="•"/>
            </a:pPr>
            <a:r>
              <a:rPr lang="en-US" sz="2800" u="sng" dirty="0" smtClean="0"/>
              <a:t>Initial shock ,</a:t>
            </a:r>
            <a:r>
              <a:rPr lang="en-US" sz="2800" dirty="0" smtClean="0"/>
              <a:t> recovery and sign of bleeding :</a:t>
            </a:r>
          </a:p>
          <a:p>
            <a:pPr algn="l" rtl="0">
              <a:buNone/>
            </a:pPr>
            <a:r>
              <a:rPr lang="en-US" sz="2800" dirty="0" smtClean="0"/>
              <a:t>      local sign  - abdominal rigidity</a:t>
            </a:r>
          </a:p>
          <a:p>
            <a:pPr algn="l" rtl="0">
              <a:buNone/>
            </a:pPr>
            <a:r>
              <a:rPr lang="en-US" sz="2800" dirty="0" smtClean="0"/>
              <a:t>                   - local </a:t>
            </a:r>
            <a:r>
              <a:rPr lang="en-US" sz="2800" dirty="0" err="1" smtClean="0"/>
              <a:t>brusing</a:t>
            </a:r>
            <a:r>
              <a:rPr lang="en-US" sz="2800" dirty="0" smtClean="0"/>
              <a:t> and tenderness</a:t>
            </a:r>
          </a:p>
          <a:p>
            <a:pPr algn="l" rtl="0">
              <a:buNone/>
            </a:pPr>
            <a:r>
              <a:rPr lang="en-US" sz="2800" dirty="0" smtClean="0"/>
              <a:t>                   - abdominal distension</a:t>
            </a:r>
          </a:p>
          <a:p>
            <a:pPr algn="l" rtl="0">
              <a:buNone/>
            </a:pPr>
            <a:r>
              <a:rPr lang="en-US" sz="2800" dirty="0" smtClean="0"/>
              <a:t>                   - </a:t>
            </a:r>
            <a:r>
              <a:rPr lang="en-US" sz="2800" dirty="0" err="1" smtClean="0"/>
              <a:t>kehr’s</a:t>
            </a:r>
            <a:r>
              <a:rPr lang="en-US" sz="2800" dirty="0" smtClean="0"/>
              <a:t> sign </a:t>
            </a:r>
          </a:p>
          <a:p>
            <a:pPr algn="l" rtl="0">
              <a:buNone/>
            </a:pPr>
            <a:r>
              <a:rPr lang="en-US" sz="2800" dirty="0" smtClean="0"/>
              <a:t>                   - shifting dullness in flanks ( balance sign)</a:t>
            </a:r>
          </a:p>
          <a:p>
            <a:pPr algn="l" rtl="0">
              <a:buNone/>
            </a:pPr>
            <a:r>
              <a:rPr lang="en-US" sz="2800" dirty="0" smtClean="0"/>
              <a:t>                   - rectal  examination . Fullness</a:t>
            </a:r>
          </a:p>
          <a:p>
            <a:pPr algn="l" rtl="0">
              <a:buFont typeface="Arial" charset="0"/>
              <a:buChar char="•"/>
            </a:pPr>
            <a:r>
              <a:rPr lang="en-US" sz="2800" u="sng" dirty="0" smtClean="0"/>
              <a:t>Delayed case </a:t>
            </a:r>
            <a:r>
              <a:rPr lang="en-US" sz="2800" dirty="0" smtClean="0"/>
              <a:t>:- </a:t>
            </a:r>
            <a:r>
              <a:rPr lang="en-US" sz="2800" dirty="0" err="1" smtClean="0"/>
              <a:t>haematoma</a:t>
            </a:r>
            <a:r>
              <a:rPr lang="en-US" sz="2800" dirty="0" smtClean="0"/>
              <a:t> around the spleen .</a:t>
            </a:r>
          </a:p>
          <a:p>
            <a:pPr algn="l" rtl="0">
              <a:buNone/>
            </a:pPr>
            <a:r>
              <a:rPr lang="en-US" sz="2800" u="sng" dirty="0" smtClean="0"/>
              <a:t>Investigation </a:t>
            </a:r>
          </a:p>
          <a:p>
            <a:pPr algn="l" rtl="0">
              <a:buNone/>
            </a:pPr>
            <a:r>
              <a:rPr lang="en-US" sz="2800" dirty="0" smtClean="0"/>
              <a:t>          -  x- ray</a:t>
            </a:r>
          </a:p>
          <a:p>
            <a:pPr algn="l" rtl="0">
              <a:buNone/>
            </a:pPr>
            <a:r>
              <a:rPr lang="en-US" sz="2800" dirty="0" smtClean="0"/>
              <a:t>          -u </a:t>
            </a:r>
            <a:r>
              <a:rPr lang="ar-IQ" sz="2800" dirty="0" smtClean="0"/>
              <a:t>/</a:t>
            </a:r>
            <a:r>
              <a:rPr lang="en-US" sz="2800" dirty="0" smtClean="0"/>
              <a:t> s</a:t>
            </a:r>
          </a:p>
          <a:p>
            <a:pPr algn="l" rtl="0">
              <a:buNone/>
            </a:pPr>
            <a:r>
              <a:rPr lang="en-US" sz="2800" dirty="0" smtClean="0"/>
              <a:t>          -CT scan </a:t>
            </a:r>
          </a:p>
          <a:p>
            <a:pPr algn="l" rtl="0">
              <a:buNone/>
            </a:pPr>
            <a:endParaRPr lang="en-US" sz="2800" u="sng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X-ray finding of </a:t>
            </a:r>
            <a:r>
              <a:rPr lang="en-US" dirty="0" err="1" smtClean="0"/>
              <a:t>rupturs</a:t>
            </a:r>
            <a:r>
              <a:rPr lang="en-US" dirty="0" smtClean="0"/>
              <a:t> spleen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sz="2400" dirty="0" smtClean="0"/>
              <a:t>Obliteration  of </a:t>
            </a:r>
            <a:r>
              <a:rPr lang="en-US" sz="2400" dirty="0" err="1" smtClean="0"/>
              <a:t>splenic</a:t>
            </a:r>
            <a:r>
              <a:rPr lang="en-US" sz="2400" dirty="0" smtClean="0"/>
              <a:t> outline.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Obliteration  of </a:t>
            </a:r>
            <a:r>
              <a:rPr lang="en-US" sz="2400" dirty="0" err="1" smtClean="0"/>
              <a:t>psoas</a:t>
            </a:r>
            <a:r>
              <a:rPr lang="en-US" sz="2400" dirty="0" smtClean="0"/>
              <a:t> shadow .                                                  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Fracture of one or more lower ribs on left side.</a:t>
            </a:r>
            <a:endParaRPr lang="en-US" sz="2400" dirty="0"/>
          </a:p>
          <a:p>
            <a:pPr marL="457200" indent="-457200" algn="l" rtl="0">
              <a:buAutoNum type="arabicPeriod"/>
            </a:pPr>
            <a:r>
              <a:rPr lang="en-US" sz="2400" dirty="0" smtClean="0"/>
              <a:t>Elevation of left  </a:t>
            </a:r>
            <a:r>
              <a:rPr lang="en-US" sz="2400" dirty="0" err="1" smtClean="0"/>
              <a:t>hemidiaphragm</a:t>
            </a:r>
            <a:r>
              <a:rPr lang="en-US" sz="2400" dirty="0" smtClean="0"/>
              <a:t> 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Free fluid in between gas-filled  intestinal coils.</a:t>
            </a:r>
          </a:p>
          <a:p>
            <a:pPr marL="457200" indent="-457200" algn="l" rtl="0">
              <a:buNone/>
            </a:pPr>
            <a:r>
              <a:rPr lang="en-US" sz="2400" dirty="0" smtClean="0"/>
              <a:t>6.   Indentation of left side gastric air bubble                  Grades of </a:t>
            </a:r>
            <a:r>
              <a:rPr lang="en-US" sz="2400" dirty="0" err="1" smtClean="0"/>
              <a:t>splenic</a:t>
            </a:r>
            <a:r>
              <a:rPr lang="en-US" sz="2400" dirty="0" smtClean="0"/>
              <a:t> injury :-</a:t>
            </a:r>
          </a:p>
          <a:p>
            <a:pPr marL="457200" indent="-457200" algn="l" rtl="0">
              <a:buNone/>
            </a:pPr>
            <a:r>
              <a:rPr lang="en-US" sz="2400" dirty="0" smtClean="0"/>
              <a:t>grade 1 </a:t>
            </a:r>
            <a:r>
              <a:rPr lang="ar-IQ" sz="2400" dirty="0" smtClean="0">
                <a:solidFill>
                  <a:srgbClr val="FF0000"/>
                </a:solidFill>
              </a:rPr>
              <a:t>&lt;=</a:t>
            </a:r>
            <a:r>
              <a:rPr lang="en-US" sz="2400" dirty="0" smtClean="0"/>
              <a:t> capsular injury or </a:t>
            </a:r>
            <a:r>
              <a:rPr lang="en-US" sz="2400" dirty="0" err="1" smtClean="0"/>
              <a:t>subcapsular</a:t>
            </a:r>
            <a:r>
              <a:rPr lang="en-US" sz="2400" dirty="0" smtClean="0"/>
              <a:t> </a:t>
            </a:r>
            <a:r>
              <a:rPr lang="en-US" sz="2400" dirty="0" err="1" smtClean="0"/>
              <a:t>haematoma</a:t>
            </a:r>
            <a:r>
              <a:rPr lang="en-US" sz="2400" dirty="0" smtClean="0"/>
              <a:t> </a:t>
            </a:r>
          </a:p>
          <a:p>
            <a:pPr marL="457200" indent="-457200" algn="l" rtl="0">
              <a:buNone/>
            </a:pPr>
            <a:r>
              <a:rPr lang="en-US" sz="2400" dirty="0" smtClean="0"/>
              <a:t>grade 2 </a:t>
            </a:r>
            <a:r>
              <a:rPr lang="ar-IQ" sz="2400" dirty="0" smtClean="0">
                <a:solidFill>
                  <a:srgbClr val="FF0000"/>
                </a:solidFill>
              </a:rPr>
              <a:t>&lt;=</a:t>
            </a:r>
            <a:r>
              <a:rPr lang="en-US" sz="2400" dirty="0" smtClean="0"/>
              <a:t> laceration not reaching the </a:t>
            </a:r>
            <a:r>
              <a:rPr lang="en-US" sz="2400" dirty="0" err="1" smtClean="0"/>
              <a:t>hilum</a:t>
            </a:r>
            <a:r>
              <a:rPr lang="en-US" sz="2400" dirty="0" smtClean="0"/>
              <a:t>.</a:t>
            </a:r>
          </a:p>
          <a:p>
            <a:pPr marL="457200" indent="-457200" algn="l" rtl="0">
              <a:buNone/>
            </a:pPr>
            <a:r>
              <a:rPr lang="en-US" sz="2400" dirty="0" smtClean="0"/>
              <a:t>grade 3 </a:t>
            </a:r>
            <a:r>
              <a:rPr lang="ar-IQ" sz="2400" dirty="0" smtClean="0">
                <a:solidFill>
                  <a:srgbClr val="FF0000"/>
                </a:solidFill>
              </a:rPr>
              <a:t>&lt;=</a:t>
            </a:r>
            <a:r>
              <a:rPr lang="en-US" sz="2400" dirty="0" smtClean="0"/>
              <a:t> laceration reaching to </a:t>
            </a:r>
            <a:r>
              <a:rPr lang="en-US" sz="2400" dirty="0" err="1" smtClean="0"/>
              <a:t>hilum</a:t>
            </a:r>
            <a:r>
              <a:rPr lang="en-US" sz="2400" dirty="0" smtClean="0"/>
              <a:t>.</a:t>
            </a:r>
          </a:p>
          <a:p>
            <a:pPr marL="457200" indent="-457200" algn="l" rtl="0">
              <a:buNone/>
            </a:pPr>
            <a:r>
              <a:rPr lang="en-US" sz="2400" dirty="0" smtClean="0"/>
              <a:t>grade 4 </a:t>
            </a:r>
            <a:r>
              <a:rPr lang="ar-IQ" sz="2400" dirty="0" smtClean="0">
                <a:solidFill>
                  <a:srgbClr val="FF0000"/>
                </a:solidFill>
              </a:rPr>
              <a:t>&lt;=</a:t>
            </a:r>
            <a:r>
              <a:rPr lang="en-US" sz="2400" dirty="0" smtClean="0"/>
              <a:t> avulsion of pedicle or shattered spleen </a:t>
            </a:r>
            <a:endParaRPr lang="ar-IQ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ar-IQ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not associated with intra-abdominal injury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ar-IQ" sz="2400" dirty="0" smtClean="0">
                <a:solidFill>
                  <a:srgbClr val="FF0000"/>
                </a:solidFill>
              </a:rPr>
              <a:t>/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associated with intra-abdominal injury 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ar-IQ" sz="2400" dirty="0" smtClean="0">
                <a:solidFill>
                  <a:srgbClr val="FF0000"/>
                </a:solidFill>
              </a:rPr>
              <a:t>/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associated with extra-abdominal injury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Treatment </a:t>
            </a:r>
          </a:p>
          <a:p>
            <a:pPr algn="l" rtl="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Conservative surgery : </a:t>
            </a:r>
            <a:r>
              <a:rPr lang="en-US" sz="2400" dirty="0" err="1" smtClean="0">
                <a:solidFill>
                  <a:srgbClr val="FF0000"/>
                </a:solidFill>
              </a:rPr>
              <a:t>splenorhaply</a:t>
            </a:r>
            <a:r>
              <a:rPr lang="en-US" sz="2400" dirty="0" smtClean="0">
                <a:solidFill>
                  <a:srgbClr val="FF0000"/>
                </a:solidFill>
              </a:rPr>
              <a:t>  esp. in child</a:t>
            </a:r>
          </a:p>
          <a:p>
            <a:pPr algn="l" rtl="0">
              <a:buFontTx/>
              <a:buChar char="-"/>
            </a:pPr>
            <a:r>
              <a:rPr lang="en-US" sz="2400" dirty="0" err="1" smtClean="0">
                <a:solidFill>
                  <a:srgbClr val="FF0000"/>
                </a:solidFill>
              </a:rPr>
              <a:t>Splenectomy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* Indication of </a:t>
            </a:r>
            <a:r>
              <a:rPr lang="en-US" dirty="0" err="1" smtClean="0"/>
              <a:t>splenectomy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 marL="514350" indent="-514350" algn="l" rtl="0">
              <a:buAutoNum type="arabicPeriod"/>
            </a:pPr>
            <a:r>
              <a:rPr lang="en-US" dirty="0" smtClean="0"/>
              <a:t>Trauma :- accident or operative .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Removal  en bloc with stomach as radical surgery.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To reduce </a:t>
            </a:r>
            <a:r>
              <a:rPr lang="en-US" dirty="0" err="1" smtClean="0"/>
              <a:t>anaemia</a:t>
            </a:r>
            <a:r>
              <a:rPr lang="en-US" dirty="0" smtClean="0"/>
              <a:t> or thrombocytopenia 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spherocytosis</a:t>
            </a:r>
            <a:r>
              <a:rPr lang="en-US" dirty="0" smtClean="0"/>
              <a:t> , ITP , </a:t>
            </a:r>
            <a:r>
              <a:rPr lang="en-US" dirty="0" err="1" smtClean="0"/>
              <a:t>hypersplenism</a:t>
            </a:r>
            <a:r>
              <a:rPr lang="en-US" dirty="0" smtClean="0"/>
              <a:t>.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In association with shunt or </a:t>
            </a:r>
            <a:r>
              <a:rPr lang="en-US" dirty="0" err="1" smtClean="0"/>
              <a:t>variceal</a:t>
            </a:r>
            <a:r>
              <a:rPr lang="en-US" dirty="0" smtClean="0"/>
              <a:t> surgery </a:t>
            </a:r>
            <a:r>
              <a:rPr lang="en-US" dirty="0" err="1" smtClean="0"/>
              <a:t>eg</a:t>
            </a:r>
            <a:r>
              <a:rPr lang="en-US" dirty="0" smtClean="0"/>
              <a:t>: in portal  hypertension 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* Post operative complications :-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sz="2400" dirty="0" err="1" smtClean="0"/>
              <a:t>Haemorrhage</a:t>
            </a:r>
            <a:r>
              <a:rPr lang="en-US" sz="2400" dirty="0" smtClean="0"/>
              <a:t>.</a:t>
            </a:r>
          </a:p>
          <a:p>
            <a:pPr marL="457200" indent="-457200" algn="l" rtl="0">
              <a:buAutoNum type="arabicPeriod"/>
            </a:pPr>
            <a:r>
              <a:rPr lang="en-US" sz="2400" dirty="0" err="1" smtClean="0"/>
              <a:t>Haematemesis</a:t>
            </a:r>
            <a:r>
              <a:rPr lang="en-US" sz="2400" dirty="0" smtClean="0"/>
              <a:t>.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Gastric dilatation. 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Left basal  </a:t>
            </a:r>
            <a:r>
              <a:rPr lang="en-US" sz="2400" dirty="0" err="1" smtClean="0"/>
              <a:t>atelectasis</a:t>
            </a:r>
            <a:r>
              <a:rPr lang="en-US" sz="2400" dirty="0" smtClean="0"/>
              <a:t>.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Pleural  effusion .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Gastric  fistula .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Damage to the tail of pancreas.</a:t>
            </a:r>
          </a:p>
          <a:p>
            <a:pPr marL="457200" indent="-457200" algn="l" rtl="0">
              <a:buAutoNum type="arabicPeriod"/>
            </a:pPr>
            <a:r>
              <a:rPr lang="en-US" sz="2400" dirty="0" err="1" smtClean="0"/>
              <a:t>Thrombocytosis</a:t>
            </a:r>
            <a:endParaRPr lang="en-US" sz="2400" dirty="0" smtClean="0"/>
          </a:p>
          <a:p>
            <a:pPr marL="457200" indent="-457200" algn="l" rtl="0">
              <a:buAutoNum type="arabicPeriod"/>
            </a:pPr>
            <a:r>
              <a:rPr lang="en-US" sz="2400" dirty="0" smtClean="0"/>
              <a:t>Post  </a:t>
            </a:r>
            <a:r>
              <a:rPr lang="en-US" sz="2400" dirty="0" err="1" smtClean="0"/>
              <a:t>splenectomy</a:t>
            </a:r>
            <a:r>
              <a:rPr lang="en-US" sz="2400" dirty="0" smtClean="0"/>
              <a:t>  </a:t>
            </a:r>
            <a:r>
              <a:rPr lang="en-US" sz="2400" dirty="0" err="1" smtClean="0"/>
              <a:t>septicaemia</a:t>
            </a:r>
            <a:r>
              <a:rPr lang="en-US" sz="2400" dirty="0" smtClean="0"/>
              <a:t> .may result from </a:t>
            </a:r>
            <a:r>
              <a:rPr lang="en-US" sz="2400" dirty="0" err="1" smtClean="0">
                <a:solidFill>
                  <a:srgbClr val="FF0000"/>
                </a:solidFill>
              </a:rPr>
              <a:t>s.pneumoniae</a:t>
            </a:r>
            <a:r>
              <a:rPr lang="en-US" sz="2400" dirty="0" smtClean="0">
                <a:solidFill>
                  <a:srgbClr val="FF0000"/>
                </a:solidFill>
              </a:rPr>
              <a:t>  , </a:t>
            </a:r>
            <a:r>
              <a:rPr lang="en-US" sz="2400" dirty="0" err="1" smtClean="0">
                <a:solidFill>
                  <a:srgbClr val="FF0000"/>
                </a:solidFill>
              </a:rPr>
              <a:t>N.meningitides</a:t>
            </a:r>
            <a:r>
              <a:rPr lang="en-US" sz="2400" dirty="0" smtClean="0">
                <a:solidFill>
                  <a:srgbClr val="FF0000"/>
                </a:solidFill>
              </a:rPr>
              <a:t>  , </a:t>
            </a:r>
            <a:r>
              <a:rPr lang="en-US" sz="2400" dirty="0" err="1" smtClean="0">
                <a:solidFill>
                  <a:srgbClr val="FF0000"/>
                </a:solidFill>
              </a:rPr>
              <a:t>H.influenzae</a:t>
            </a:r>
            <a:r>
              <a:rPr lang="en-US" sz="2400" dirty="0" smtClean="0">
                <a:solidFill>
                  <a:srgbClr val="FF0000"/>
                </a:solidFill>
              </a:rPr>
              <a:t> and </a:t>
            </a:r>
            <a:r>
              <a:rPr lang="en-US" sz="2400" dirty="0" err="1" smtClean="0">
                <a:solidFill>
                  <a:srgbClr val="FF0000"/>
                </a:solidFill>
              </a:rPr>
              <a:t>E.coli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Opportunist  post  </a:t>
            </a:r>
            <a:r>
              <a:rPr lang="en-US" sz="2400" dirty="0" err="1" smtClean="0"/>
              <a:t>splenectomy</a:t>
            </a:r>
            <a:r>
              <a:rPr lang="en-US" sz="2400" dirty="0" smtClean="0"/>
              <a:t> infection (( OPSI)) this can be treated by </a:t>
            </a:r>
            <a:r>
              <a:rPr lang="en-US" sz="2400" smtClean="0"/>
              <a:t>vaccination  </a:t>
            </a:r>
            <a:r>
              <a:rPr lang="en-US" sz="2400" dirty="0" smtClean="0"/>
              <a:t>, antibiotic  prophylaxis </a:t>
            </a:r>
          </a:p>
          <a:p>
            <a:pPr marL="457200" indent="-457200" algn="l" rtl="0">
              <a:buAutoNum type="arabicPeriod"/>
            </a:pPr>
            <a:endParaRPr lang="en-US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486</Words>
  <PresentationFormat>عرض على الشاشة (3:4)‏</PresentationFormat>
  <Paragraphs>74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The spleen</vt:lpstr>
      <vt:lpstr>* Investigation :-</vt:lpstr>
      <vt:lpstr>الشريحة 3</vt:lpstr>
      <vt:lpstr>X-ray finding of rupturs spleen</vt:lpstr>
      <vt:lpstr>الشريحة 5</vt:lpstr>
      <vt:lpstr>* Indication of splenectomy </vt:lpstr>
      <vt:lpstr>* Post operative complications :-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spleen</dc:title>
  <dc:creator>hosp</dc:creator>
  <cp:lastModifiedBy>hosp</cp:lastModifiedBy>
  <cp:revision>66</cp:revision>
  <dcterms:modified xsi:type="dcterms:W3CDTF">2013-04-22T06:31:29Z</dcterms:modified>
</cp:coreProperties>
</file>